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um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379490"/>
            <a:ext cx="11460049" cy="1011198"/>
          </a:xfrm>
        </p:spPr>
        <p:txBody>
          <a:bodyPr anchor="b">
            <a:normAutofit/>
          </a:bodyPr>
          <a:lstStyle>
            <a:lvl1pPr algn="ctr">
              <a:defRPr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04F9138C-CF03-5B9F-F38E-501A98EBF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6" y="5751946"/>
            <a:ext cx="5474368" cy="59985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996A255-791A-8A3D-E739-62AEC214C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04" y="326471"/>
            <a:ext cx="6130593" cy="70036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E85F854-3039-264E-EB74-F044F77B5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770" y="2053672"/>
            <a:ext cx="8074225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zarlakve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8" y="1664940"/>
            <a:ext cx="11572343" cy="2302766"/>
          </a:xfrm>
        </p:spPr>
        <p:txBody>
          <a:bodyPr anchor="t"/>
          <a:lstStyle>
            <a:lvl1pPr algn="just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C4D7BC-9C3D-BBFB-9EB1-A2268BB06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275" y="68891"/>
            <a:ext cx="6297450" cy="14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96A3324-F06B-5810-DFFA-DC5ED06A1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08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740F523-3D07-0A3E-A808-3404FCB27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8888" y="163781"/>
            <a:ext cx="8074225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5875D6-17FF-26E9-42BA-A24D3A8C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8" y="854242"/>
            <a:ext cx="11550315" cy="541421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149B6F1-23B7-8BE9-5783-92E41125CEBF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E103751-25BB-38AD-35A1-A913DDCB8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CD19B1-6B00-6220-7420-020A45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3540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082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rselve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5A59E-4AA9-7118-EB36-FE4C4BD5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84266"/>
            <a:ext cx="11550315" cy="9026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35CD5-4010-E558-0917-10015F40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979" y="1825624"/>
            <a:ext cx="5646821" cy="4454859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F890A7-5407-1FBB-74B1-59083CC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1095" cy="445485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408E13D-A48C-23A4-E8D4-0B6DCC51FCFC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2A2AB46-3CDF-36E8-4E63-A4E9ECDB9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A5EB4341-440B-5534-48ED-4051A5F6796E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4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1C04AC4-23FA-4908-6521-5BA4E14578E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7AB12DC-F48E-7F58-B3BB-97BB2915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7D4FC51F-8D3B-F72A-8791-3036D1034D49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54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MetinSagGor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2079D0-E32C-FE39-4174-7559BE40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035A12-1F3E-06C3-19C9-B12F234B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980" y="987425"/>
            <a:ext cx="439904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2CD68F8-115C-5DC8-BA1C-D66B74109BC1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4046693-C725-E523-CE8D-322671082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4FDB55-5D61-6EA0-DF1E-FB439B14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4379"/>
            <a:ext cx="11237492" cy="46588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95872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88045F2-A4D6-C6B5-B2E4-61186F5A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C0FE0C-41CF-ACDC-28E4-7949E37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87425"/>
            <a:ext cx="454342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785D4D2-6BAE-21A6-BD39-7938681DD5D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7258D24-2352-12FA-0DCE-C42BA9CCC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809E76-C614-B52C-EDF4-226B56E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90654"/>
            <a:ext cx="11201396" cy="60942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10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B2FD4D7-FAE1-C8F8-E4F6-080483BC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64633"/>
            <a:ext cx="11523503" cy="92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CDAB71-85B0-9B16-1D4D-840F8887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9" y="1825625"/>
            <a:ext cx="11523503" cy="446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FD5538D-EF0C-4749-5163-35FE387B9080}"/>
              </a:ext>
            </a:extLst>
          </p:cNvPr>
          <p:cNvSpPr/>
          <p:nvPr userDrawn="1"/>
        </p:nvSpPr>
        <p:spPr>
          <a:xfrm>
            <a:off x="0" y="6469739"/>
            <a:ext cx="12192000" cy="38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810433" eaLnBrk="1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C6DD5A-7D03-349C-D0AC-8F6AD039A9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91" y="6475623"/>
            <a:ext cx="353402" cy="353402"/>
          </a:xfrm>
          <a:prstGeom prst="rect">
            <a:avLst/>
          </a:prstGeom>
        </p:spPr>
      </p:pic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B1A9B865-AA56-562E-C307-C39DEFA7FE66}"/>
              </a:ext>
            </a:extLst>
          </p:cNvPr>
          <p:cNvSpPr txBox="1">
            <a:spLocks/>
          </p:cNvSpPr>
          <p:nvPr userDrawn="1"/>
        </p:nvSpPr>
        <p:spPr>
          <a:xfrm>
            <a:off x="9598209" y="6515619"/>
            <a:ext cx="2298273" cy="27841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524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38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rgbClr val="8B228A"/>
                </a:solidFill>
              </a:rPr>
              <a:t>ESEP</a:t>
            </a:r>
            <a:r>
              <a:rPr lang="tr-TR" sz="2400" b="0" dirty="0">
                <a:solidFill>
                  <a:srgbClr val="8B228A"/>
                </a:solidFill>
              </a:rPr>
              <a:t>CONGRESS</a:t>
            </a:r>
            <a:r>
              <a:rPr lang="tr-TR" sz="2400" b="1" dirty="0">
                <a:solidFill>
                  <a:srgbClr val="8B228A"/>
                </a:solidFill>
              </a:rPr>
              <a:t>26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B9D015BF-082B-2FC1-AFC7-93037C7C4A19}"/>
              </a:ext>
            </a:extLst>
          </p:cNvPr>
          <p:cNvGrpSpPr/>
          <p:nvPr userDrawn="1"/>
        </p:nvGrpSpPr>
        <p:grpSpPr>
          <a:xfrm>
            <a:off x="65353" y="6469739"/>
            <a:ext cx="2363332" cy="353401"/>
            <a:chOff x="237893" y="5275728"/>
            <a:chExt cx="1337118" cy="242888"/>
          </a:xfrm>
        </p:grpSpPr>
        <p:sp>
          <p:nvSpPr>
            <p:cNvPr id="11" name="Metin Yer Tutucusu 4">
              <a:extLst>
                <a:ext uri="{FF2B5EF4-FFF2-40B4-BE49-F238E27FC236}">
                  <a16:creationId xmlns:a16="http://schemas.microsoft.com/office/drawing/2014/main" id="{FE71DEC6-97A7-54DA-5BB2-426C101CD6A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7893" y="5275728"/>
              <a:ext cx="1337118" cy="242888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marL="0" indent="0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7225" indent="-2524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638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8690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3906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9123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4339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www.esepc    ngress.org</a:t>
              </a:r>
            </a:p>
          </p:txBody>
        </p:sp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87786E4-6E27-3D51-6553-402CA3F2E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9" y="5360467"/>
              <a:ext cx="129392" cy="129392"/>
            </a:xfrm>
            <a:prstGeom prst="rect">
              <a:avLst/>
            </a:prstGeom>
          </p:spPr>
        </p:pic>
      </p:grp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264C635-8458-5320-6815-A4D604C7F878}"/>
              </a:ext>
            </a:extLst>
          </p:cNvPr>
          <p:cNvSpPr/>
          <p:nvPr userDrawn="1"/>
        </p:nvSpPr>
        <p:spPr>
          <a:xfrm>
            <a:off x="0" y="6411656"/>
            <a:ext cx="12192000" cy="61025"/>
          </a:xfrm>
          <a:prstGeom prst="rect">
            <a:avLst/>
          </a:prstGeom>
          <a:gradFill>
            <a:gsLst>
              <a:gs pos="0">
                <a:srgbClr val="8B228A"/>
              </a:gs>
              <a:gs pos="50000">
                <a:srgbClr val="C18EC3"/>
              </a:gs>
              <a:gs pos="100000">
                <a:srgbClr val="8B228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rtlCol="0" anchor="ctr" anchorCtr="0">
            <a:noAutofit/>
          </a:bodyPr>
          <a:lstStyle/>
          <a:p>
            <a:pPr algn="ctr" fontAlgn="base">
              <a:lnSpc>
                <a:spcPts val="1200"/>
              </a:lnSpc>
            </a:pPr>
            <a:endParaRPr lang="tr-TR" sz="12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D9ED007-A944-1C52-3AA8-25488B7F86B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095" y="6509208"/>
            <a:ext cx="2595811" cy="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B22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2D4857C1-57B2-CBF1-4B81-AA4F858D3A96}"/>
              </a:ext>
            </a:extLst>
          </p:cNvPr>
          <p:cNvSpPr txBox="1">
            <a:spLocks/>
          </p:cNvSpPr>
          <p:nvPr/>
        </p:nvSpPr>
        <p:spPr>
          <a:xfrm>
            <a:off x="124968" y="3429000"/>
            <a:ext cx="11942064" cy="30025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b="1" dirty="0"/>
              <a:t>				</a:t>
            </a:r>
            <a:r>
              <a:rPr lang="tr-TR" sz="4000" b="1" dirty="0"/>
              <a:t>	</a:t>
            </a:r>
            <a:r>
              <a:rPr lang="tr-TR" sz="4000" b="1" dirty="0">
                <a:solidFill>
                  <a:srgbClr val="8B228A"/>
                </a:solidFill>
              </a:rPr>
              <a:t>ESEPCongress26</a:t>
            </a:r>
            <a:br>
              <a:rPr lang="tr-TR" sz="4000" dirty="0"/>
            </a:br>
            <a:endParaRPr lang="tr-TR" sz="4000" dirty="0"/>
          </a:p>
          <a:p>
            <a:pPr algn="ctr">
              <a:buNone/>
            </a:pPr>
            <a:r>
              <a:rPr lang="tr-TR" sz="4000" b="1" dirty="0"/>
              <a:t>  </a:t>
            </a:r>
            <a:r>
              <a:rPr lang="tr-TR" sz="4000" b="1" dirty="0">
                <a:solidFill>
                  <a:srgbClr val="8B228A"/>
                </a:solidFill>
              </a:rPr>
              <a:t>4th INTERNATIONAL CONGRESS ON ESEP EDUCATIONAL SCIENCES AND EFFECTIVE PRACTICES</a:t>
            </a:r>
            <a:endParaRPr lang="tr-TR" sz="4000" dirty="0">
              <a:solidFill>
                <a:srgbClr val="8B228A"/>
              </a:solidFill>
            </a:endParaRPr>
          </a:p>
          <a:p>
            <a:endParaRPr lang="tr-TR" dirty="0">
              <a:solidFill>
                <a:srgbClr val="8B2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FF6F-04EC-842F-7AD0-018C854A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4D7822-3E71-F548-35C2-1994064D8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 should be explained and interpreted.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findings should be interpreted by comparing them with the findings and results of similar studies in the field.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 the most important and remarkable findings in the findings.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While presenting the findings, tables, graphs, figures should be used and the text should be limited.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1EDAAA5-460E-438A-A412-64E5069D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FINDINGS</a:t>
            </a:r>
          </a:p>
        </p:txBody>
      </p:sp>
    </p:spTree>
    <p:extLst>
      <p:ext uri="{BB962C8B-B14F-4D97-AF65-F5344CB8AC3E}">
        <p14:creationId xmlns:p14="http://schemas.microsoft.com/office/powerpoint/2010/main" val="39404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7335-26C3-96A6-3295-F00CF116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60AA49-C8CA-EDF5-8977-7C2572C9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 should be explained and interpreted.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findings should be interpreted by comparing them with the findings and results of similar studies in the field.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 the most important and remarkable findings in the findings.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While presenting the findings, tables, graphs, figures should be used and the text should be limited.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included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D80A404-A1A6-9CA4-C6FD-98B73777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FINDINGS</a:t>
            </a:r>
          </a:p>
        </p:txBody>
      </p:sp>
    </p:spTree>
    <p:extLst>
      <p:ext uri="{BB962C8B-B14F-4D97-AF65-F5344CB8AC3E}">
        <p14:creationId xmlns:p14="http://schemas.microsoft.com/office/powerpoint/2010/main" val="5291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B1BA-8448-1869-385F-45057318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982C25-F65D-E119-2352-D913C1331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Include the results reached in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Clearly express the conclusions you have reached based on the findings of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 suggestions for researchers and practitioners regarding findings and results.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EACCEAA-B64A-48BD-712A-E72E8360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CONCLUSIONS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4960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2BA0-E014-1B6A-CB94-245C9081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0EA56C-BB9F-4AE7-2F85-3CD76EEBE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Include the results reached in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Clearly express the conclusions you have reached based on the findings of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 suggestions for researchers and practitioners regarding findings and results.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9FB55DCF-D887-222C-60A1-0B6F39FE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84825"/>
          </a:xfrm>
        </p:spPr>
        <p:txBody>
          <a:bodyPr/>
          <a:lstStyle/>
          <a:p>
            <a:r>
              <a:rPr lang="tr-TR" dirty="0">
                <a:latin typeface="+mn-lt"/>
              </a:rPr>
              <a:t>5. CONCLUSİONS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310961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043-BB94-0AC9-FAD8-E41092D8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FAFED-8A2E-D99A-617B-14D3B29E6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Give the sources you use according to APA-7 Format.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included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050D30E-6308-11F3-D7AB-8073479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6.REFERENCES</a:t>
            </a:r>
          </a:p>
        </p:txBody>
      </p:sp>
    </p:spTree>
    <p:extLst>
      <p:ext uri="{BB962C8B-B14F-4D97-AF65-F5344CB8AC3E}">
        <p14:creationId xmlns:p14="http://schemas.microsoft.com/office/powerpoint/2010/main" val="39788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8106B35-F4CC-DCDA-9562-27852C87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186978"/>
            <a:ext cx="11460049" cy="101119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participation and contribution!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0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BF1D8CA1-2BB0-030B-6C2F-0B751034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presentation time is 15 minutes: 10 minutes presentation + 5 minutes question and answer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Pre-preparation for the presentation should be done by keeping time beforehand.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Makethe</a:t>
            </a:r>
            <a:r>
              <a:rPr lang="en-US" dirty="0">
                <a:solidFill>
                  <a:schemeClr val="tx1"/>
                </a:solidFill>
              </a:rPr>
              <a:t> expressions you want to </a:t>
            </a:r>
            <a:r>
              <a:rPr lang="en-US" dirty="0" err="1">
                <a:solidFill>
                  <a:schemeClr val="tx1"/>
                </a:solidFill>
              </a:rPr>
              <a:t>emphasise</a:t>
            </a:r>
            <a:r>
              <a:rPr lang="en-US" dirty="0">
                <a:solidFill>
                  <a:schemeClr val="tx1"/>
                </a:solidFill>
              </a:rPr>
              <a:t> in the text in large font or in different </a:t>
            </a:r>
            <a:r>
              <a:rPr lang="en-US" dirty="0" err="1">
                <a:solidFill>
                  <a:schemeClr val="tx1"/>
                </a:solidFill>
              </a:rPr>
              <a:t>colours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Make sure that your presentation does not exceed 15 slides.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 1.5 line spacing throughout the presentation, 36 font size for the title and 24 font size for the text.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Make sure that the presentation text does not exceed 7 lines and 7 words per line.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DELETE THIS PAGE AFTER READING THE RULES.</a:t>
            </a:r>
          </a:p>
          <a:p>
            <a:br>
              <a:rPr lang="en-US" dirty="0"/>
            </a:b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4" name="Başlık 23">
            <a:extLst>
              <a:ext uri="{FF2B5EF4-FFF2-40B4-BE49-F238E27FC236}">
                <a16:creationId xmlns:a16="http://schemas.microsoft.com/office/drawing/2014/main" id="{B14B4C9D-95A5-E32F-A4B8-4F08D94E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25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aşlık 67">
            <a:extLst>
              <a:ext uri="{FF2B5EF4-FFF2-40B4-BE49-F238E27FC236}">
                <a16:creationId xmlns:a16="http://schemas.microsoft.com/office/drawing/2014/main" id="{3276F230-FECF-8126-36F9-FBF42BFB9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7" y="1900577"/>
            <a:ext cx="11572343" cy="2093907"/>
          </a:xfrm>
        </p:spPr>
        <p:txBody>
          <a:bodyPr anchor="t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graphicFrame>
        <p:nvGraphicFramePr>
          <p:cNvPr id="70" name="Tablo 69">
            <a:extLst>
              <a:ext uri="{FF2B5EF4-FFF2-40B4-BE49-F238E27FC236}">
                <a16:creationId xmlns:a16="http://schemas.microsoft.com/office/drawing/2014/main" id="{F4884107-1BEA-6E43-828F-5E1058A4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53321"/>
              </p:ext>
            </p:extLst>
          </p:nvPr>
        </p:nvGraphicFramePr>
        <p:xfrm>
          <a:off x="271694" y="3776281"/>
          <a:ext cx="11610476" cy="2468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tint val="75000"/>
                        <a:shade val="95000"/>
                        <a:satMod val="175000"/>
                      </a:srgbClr>
                    </a:gs>
                    <a:gs pos="12000">
                      <a:srgbClr val="8064A2">
                        <a:tint val="90000"/>
                        <a:shade val="90000"/>
                        <a:satMod val="150000"/>
                      </a:srgbClr>
                    </a:gs>
                    <a:gs pos="100000">
                      <a:srgbClr val="8064A2">
                        <a:tint val="100000"/>
                        <a:shade val="75000"/>
                        <a:satMod val="1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711617">
                  <a:extLst>
                    <a:ext uri="{9D8B030D-6E8A-4147-A177-3AD203B41FA5}">
                      <a16:colId xmlns:a16="http://schemas.microsoft.com/office/drawing/2014/main" val="1303750590"/>
                    </a:ext>
                  </a:extLst>
                </a:gridCol>
                <a:gridCol w="4898859">
                  <a:extLst>
                    <a:ext uri="{9D8B030D-6E8A-4147-A177-3AD203B41FA5}">
                      <a16:colId xmlns:a16="http://schemas.microsoft.com/office/drawing/2014/main" val="43418079"/>
                    </a:ext>
                  </a:extLst>
                </a:gridCol>
              </a:tblGrid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AUTHOR(S) NAME SURNAME</a:t>
                      </a:r>
                      <a:endParaRPr lang="tr-TR" dirty="0"/>
                    </a:p>
                    <a:p>
                      <a:pPr algn="ctr"/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E-Mail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Adress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09303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5272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472206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68014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70049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87AF-FA8A-E870-B45E-799CEB67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385977-6739-BF30-1E82-3AA59F4BB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Literature Studies, theoretical background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Importance of Work,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Characteristics that make the research unique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Assumptions and limitations, if any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655E2C4-22F4-3C81-0D29-A2CF2BE5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8"/>
            <a:ext cx="11409942" cy="670931"/>
          </a:xfrm>
        </p:spPr>
        <p:txBody>
          <a:bodyPr/>
          <a:lstStyle/>
          <a:p>
            <a:br>
              <a:rPr lang="tr-TR" dirty="0"/>
            </a:br>
            <a:r>
              <a:rPr lang="tr-TR" dirty="0">
                <a:latin typeface="+mn-lt"/>
              </a:rPr>
              <a:t> </a:t>
            </a:r>
            <a:r>
              <a:rPr lang="tr-TR" dirty="0"/>
              <a:t>1. INTRODUCTION (Problem </a:t>
            </a:r>
            <a:r>
              <a:rPr lang="tr-TR" dirty="0" err="1"/>
              <a:t>Statement</a:t>
            </a:r>
            <a:r>
              <a:rPr lang="tr-TR" dirty="0"/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3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9DAE-B3D4-8634-462F-65A5BC2A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2B99C2-B25D-AC7D-830B-1AB7338F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Literature Studies, theoretical background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Importance of Work,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Characteristics that make the research unique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Assumptions and limitations, if any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50CCC51-CF28-3CFB-30A5-EA5EA149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INTRODUCTION (Problem </a:t>
            </a:r>
            <a:r>
              <a:rPr lang="tr-TR" dirty="0" err="1"/>
              <a:t>Statement</a:t>
            </a:r>
            <a:r>
              <a:rPr lang="tr-TR" dirty="0"/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77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6CC5-23D8-A96B-8DB3-A32643CA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66FD0E-D995-D301-A56D-579948EC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general purpose or problem statement of the research,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questions / hypotheses used to achieve the overall objective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2297BC8-015F-35E7-5A0E-CBC38851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295274"/>
            <a:ext cx="11409942" cy="752475"/>
          </a:xfrm>
        </p:spPr>
        <p:txBody>
          <a:bodyPr/>
          <a:lstStyle/>
          <a:p>
            <a:r>
              <a:rPr lang="en-US" dirty="0"/>
              <a:t>2. OBJECTIVE OF THE RESEARCH</a:t>
            </a:r>
            <a:br>
              <a:rPr lang="en-US" dirty="0"/>
            </a:b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32AE-259B-E68A-7AEB-6D39CCFF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B2BE6D-E416-5C62-93D0-5C915C655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general </a:t>
            </a:r>
            <a:r>
              <a:rPr lang="tr-TR" dirty="0" err="1">
                <a:solidFill>
                  <a:schemeClr val="tx1"/>
                </a:solidFill>
              </a:rPr>
              <a:t>objective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 problem statement of the research,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questions / hypotheses used to achieve the overall objective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DACE2E7-99FE-00E9-B3B9-ED199C4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OBJECTIVE OF THE RESEARCH</a:t>
            </a:r>
          </a:p>
        </p:txBody>
      </p:sp>
    </p:spTree>
    <p:extLst>
      <p:ext uri="{BB962C8B-B14F-4D97-AF65-F5344CB8AC3E}">
        <p14:creationId xmlns:p14="http://schemas.microsoft.com/office/powerpoint/2010/main" val="656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05F0-2F78-ADCC-23FB-3645725C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885A0-20A7-ED86-0ED4-75EA8217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model/pattern and rationale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collection tool and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Universe, sample and sampling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group, general characteristics of the participants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the data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A2CB83A-591A-CA0F-E389-6986495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METHODOLOGY</a:t>
            </a:r>
          </a:p>
        </p:txBody>
      </p:sp>
    </p:spTree>
    <p:extLst>
      <p:ext uri="{BB962C8B-B14F-4D97-AF65-F5344CB8AC3E}">
        <p14:creationId xmlns:p14="http://schemas.microsoft.com/office/powerpoint/2010/main" val="8665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882A-5B91-C589-5244-87D508A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F8FC58-5EB5-8559-2776-F61E38481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model/pattern and rationale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collection tool and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Universe, sample and sampling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group, general characteristics of the participants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the data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58BF68D-E618-44D8-307B-82CA53C0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METHODOLOGY</a:t>
            </a:r>
          </a:p>
        </p:txBody>
      </p:sp>
    </p:spTree>
    <p:extLst>
      <p:ext uri="{BB962C8B-B14F-4D97-AF65-F5344CB8AC3E}">
        <p14:creationId xmlns:p14="http://schemas.microsoft.com/office/powerpoint/2010/main" val="2391946477"/>
      </p:ext>
    </p:extLst>
  </p:cSld>
  <p:clrMapOvr>
    <a:masterClrMapping/>
  </p:clrMapOvr>
</p:sld>
</file>

<file path=ppt/theme/theme1.xml><?xml version="1.0" encoding="utf-8"?>
<a:theme xmlns:a="http://schemas.openxmlformats.org/drawingml/2006/main" name="ESEP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643</Words>
  <Application>Microsoft Office PowerPoint</Application>
  <PresentationFormat>Geniş ekran</PresentationFormat>
  <Paragraphs>79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ESEPTema</vt:lpstr>
      <vt:lpstr>PowerPoint Sunusu</vt:lpstr>
      <vt:lpstr>PowerPoint Sunusu</vt:lpstr>
      <vt:lpstr>The Title of Your Paper</vt:lpstr>
      <vt:lpstr>  1. INTRODUCTION (Problem Statement)</vt:lpstr>
      <vt:lpstr>1. INTRODUCTION (Problem Statement)</vt:lpstr>
      <vt:lpstr>2. OBJECTIVE OF THE RESEARCH </vt:lpstr>
      <vt:lpstr>2. OBJECTIVE OF THE RESEARCH</vt:lpstr>
      <vt:lpstr>3. METHODOLOGY</vt:lpstr>
      <vt:lpstr>3. METHODOLOGY</vt:lpstr>
      <vt:lpstr>4. FINDINGS</vt:lpstr>
      <vt:lpstr>4. FINDINGS</vt:lpstr>
      <vt:lpstr>5. CONCLUSIONS AND SUGGESTIONS</vt:lpstr>
      <vt:lpstr>5. CONCLUSİONS AND SUGGESTIONS</vt:lpstr>
      <vt:lpstr>6.REFERENCES</vt:lpstr>
      <vt:lpstr>Thank you for your participation and contribution!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Gökhan ARIKAN</dc:creator>
  <cp:lastModifiedBy>Gökhan ARIKAN</cp:lastModifiedBy>
  <cp:revision>12</cp:revision>
  <dcterms:created xsi:type="dcterms:W3CDTF">2024-10-26T23:20:08Z</dcterms:created>
  <dcterms:modified xsi:type="dcterms:W3CDTF">2026-06-05T23:10:57Z</dcterms:modified>
</cp:coreProperties>
</file>