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2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umBas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D5DA917B-FADD-16DC-5715-34A150000F20}"/>
              </a:ext>
            </a:extLst>
          </p:cNvPr>
          <p:cNvSpPr/>
          <p:nvPr userDrawn="1"/>
        </p:nvSpPr>
        <p:spPr>
          <a:xfrm>
            <a:off x="0" y="0"/>
            <a:ext cx="12192000" cy="6388768"/>
          </a:xfrm>
          <a:prstGeom prst="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A5988EA-79FA-6F6A-17E2-5D4360976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974" y="4379490"/>
            <a:ext cx="11460049" cy="1011198"/>
          </a:xfrm>
        </p:spPr>
        <p:txBody>
          <a:bodyPr anchor="b">
            <a:normAutofit/>
          </a:bodyPr>
          <a:lstStyle>
            <a:lvl1pPr algn="ctr">
              <a:defRPr sz="4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04F9138C-CF03-5B9F-F38E-501A98EBF6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16" y="5751946"/>
            <a:ext cx="5474368" cy="59985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AFE6925-4263-09A6-8AF1-EE66461B71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9321" y="2053672"/>
            <a:ext cx="8515123" cy="182041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815B9EF-BCF1-236D-C6D4-E90D106DE1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98" y="326471"/>
            <a:ext cx="7242205" cy="70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1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zarlakveBas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D5DA917B-FADD-16DC-5715-34A150000F20}"/>
              </a:ext>
            </a:extLst>
          </p:cNvPr>
          <p:cNvSpPr/>
          <p:nvPr userDrawn="1"/>
        </p:nvSpPr>
        <p:spPr>
          <a:xfrm>
            <a:off x="0" y="0"/>
            <a:ext cx="12192000" cy="6388768"/>
          </a:xfrm>
          <a:prstGeom prst="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A5988EA-79FA-6F6A-17E2-5D4360976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828" y="1664940"/>
            <a:ext cx="11572343" cy="2302766"/>
          </a:xfrm>
        </p:spPr>
        <p:txBody>
          <a:bodyPr anchor="t"/>
          <a:lstStyle>
            <a:lvl1pPr algn="just">
              <a:defRPr sz="60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D7D6054-7454-6522-6A26-A91F4741E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5337" y="68891"/>
            <a:ext cx="6641327" cy="14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3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296A3324-F06B-5810-DFFA-DC5ED06A1C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4008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064493C-2A85-17CA-B886-DB5825DFCF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8439" y="163781"/>
            <a:ext cx="8515123" cy="18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3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in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A5875D6-17FF-26E9-42BA-A24D3A8CE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978" y="854242"/>
            <a:ext cx="11550315" cy="541421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4149B6F1-23B7-8BE9-5783-92E41125CEBF}"/>
              </a:ext>
            </a:extLst>
          </p:cNvPr>
          <p:cNvSpPr/>
          <p:nvPr userDrawn="1"/>
        </p:nvSpPr>
        <p:spPr>
          <a:xfrm>
            <a:off x="24064" y="36096"/>
            <a:ext cx="12131840" cy="609429"/>
          </a:xfrm>
          <a:prstGeom prst="round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E103751-25BB-38AD-35A1-A913DDCB8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19883"/>
            <a:ext cx="625642" cy="62564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5CD19B1-6B00-6220-7420-020A45CD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8" y="110119"/>
            <a:ext cx="11409942" cy="535406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70824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rselve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E5A59E-4AA9-7118-EB36-FE4C4BD5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79" y="784266"/>
            <a:ext cx="11550315" cy="90261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335CD5-4010-E558-0917-10015F409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979" y="1825624"/>
            <a:ext cx="5646821" cy="4454859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CF890A7-5407-1FBB-74B1-59083CC18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51095" cy="4454858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408E13D-A48C-23A4-E8D4-0B6DCC51FCFC}"/>
              </a:ext>
            </a:extLst>
          </p:cNvPr>
          <p:cNvSpPr/>
          <p:nvPr userDrawn="1"/>
        </p:nvSpPr>
        <p:spPr>
          <a:xfrm>
            <a:off x="24064" y="36096"/>
            <a:ext cx="12131840" cy="609429"/>
          </a:xfrm>
          <a:prstGeom prst="round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62A2AB46-3CDF-36E8-4E63-A4E9ECDB9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19883"/>
            <a:ext cx="625642" cy="625642"/>
          </a:xfrm>
          <a:prstGeom prst="rect">
            <a:avLst/>
          </a:prstGeom>
        </p:spPr>
      </p:pic>
      <p:sp>
        <p:nvSpPr>
          <p:cNvPr id="15" name="Başlık 1">
            <a:extLst>
              <a:ext uri="{FF2B5EF4-FFF2-40B4-BE49-F238E27FC236}">
                <a16:creationId xmlns:a16="http://schemas.microsoft.com/office/drawing/2014/main" id="{A5EB4341-440B-5534-48ED-4051A5F6796E}"/>
              </a:ext>
            </a:extLst>
          </p:cNvPr>
          <p:cNvSpPr txBox="1">
            <a:spLocks/>
          </p:cNvSpPr>
          <p:nvPr userDrawn="1"/>
        </p:nvSpPr>
        <p:spPr>
          <a:xfrm>
            <a:off x="721898" y="110119"/>
            <a:ext cx="11409942" cy="535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0" dirty="0">
                <a:latin typeface="Arial Black" panose="020B0A04020102020204" pitchFamily="34" charset="0"/>
              </a:rPr>
              <a:t>ESEP</a:t>
            </a:r>
            <a:r>
              <a:rPr lang="tr-TR" b="0" dirty="0"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tr-TR" dirty="0">
                <a:latin typeface="Arial Black" panose="020B0A040201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64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1C04AC4-23FA-4908-6521-5BA4E14578ED}"/>
              </a:ext>
            </a:extLst>
          </p:cNvPr>
          <p:cNvSpPr/>
          <p:nvPr userDrawn="1"/>
        </p:nvSpPr>
        <p:spPr>
          <a:xfrm>
            <a:off x="24064" y="36096"/>
            <a:ext cx="12131840" cy="609429"/>
          </a:xfrm>
          <a:prstGeom prst="round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57AB12DC-F48E-7F58-B3BB-97BB29152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19883"/>
            <a:ext cx="625642" cy="625642"/>
          </a:xfrm>
          <a:prstGeom prst="rect">
            <a:avLst/>
          </a:prstGeom>
        </p:spPr>
      </p:pic>
      <p:sp>
        <p:nvSpPr>
          <p:cNvPr id="11" name="Başlık 1">
            <a:extLst>
              <a:ext uri="{FF2B5EF4-FFF2-40B4-BE49-F238E27FC236}">
                <a16:creationId xmlns:a16="http://schemas.microsoft.com/office/drawing/2014/main" id="{7D4FC51F-8D3B-F72A-8791-3036D1034D49}"/>
              </a:ext>
            </a:extLst>
          </p:cNvPr>
          <p:cNvSpPr txBox="1">
            <a:spLocks/>
          </p:cNvSpPr>
          <p:nvPr userDrawn="1"/>
        </p:nvSpPr>
        <p:spPr>
          <a:xfrm>
            <a:off x="721898" y="110119"/>
            <a:ext cx="11409942" cy="535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0" dirty="0">
                <a:latin typeface="Arial Black" panose="020B0A04020102020204" pitchFamily="34" charset="0"/>
              </a:rPr>
              <a:t>ESEP</a:t>
            </a:r>
            <a:r>
              <a:rPr lang="tr-TR" b="0" dirty="0"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tr-TR" dirty="0">
                <a:latin typeface="Arial Black" panose="020B0A040201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5499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MetinSagGor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2079D0-E32C-FE39-4174-7559BE40B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740107" cy="5208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0035A12-1F3E-06C3-19C9-B12F234B5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2980" y="987425"/>
            <a:ext cx="4399045" cy="5208837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C2CD68F8-115C-5DC8-BA1C-D66B74109BC1}"/>
              </a:ext>
            </a:extLst>
          </p:cNvPr>
          <p:cNvSpPr/>
          <p:nvPr userDrawn="1"/>
        </p:nvSpPr>
        <p:spPr>
          <a:xfrm>
            <a:off x="24064" y="36096"/>
            <a:ext cx="12131840" cy="609429"/>
          </a:xfrm>
          <a:prstGeom prst="round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B4046693-C725-E523-CE8D-322671082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19883"/>
            <a:ext cx="625642" cy="62564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D4FDB55-5D61-6EA0-DF1E-FB439B14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144379"/>
            <a:ext cx="11237492" cy="465887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95872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88045F2-A4D6-C6B5-B2E4-61186F5AB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740107" cy="52088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5C0FE0C-41CF-ACDC-28E4-7949E37E2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987425"/>
            <a:ext cx="4543425" cy="5208837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785D4D2-6BAE-21A6-BD39-7938681DD5DD}"/>
              </a:ext>
            </a:extLst>
          </p:cNvPr>
          <p:cNvSpPr/>
          <p:nvPr userDrawn="1"/>
        </p:nvSpPr>
        <p:spPr>
          <a:xfrm>
            <a:off x="24064" y="36096"/>
            <a:ext cx="12131840" cy="609429"/>
          </a:xfrm>
          <a:prstGeom prst="round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37258D24-2352-12FA-0DCE-C42BA9CCC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19883"/>
            <a:ext cx="625642" cy="62564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1809E76-C614-B52C-EDF4-226B56EA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8" y="90654"/>
            <a:ext cx="11201396" cy="60942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65105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B2FD4D7-FAE1-C8F8-E4F6-080483BC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79" y="764633"/>
            <a:ext cx="11523503" cy="926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CDAB71-85B0-9B16-1D4D-840F88878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979" y="1825625"/>
            <a:ext cx="11523503" cy="4465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FD5538D-EF0C-4749-5163-35FE387B9080}"/>
              </a:ext>
            </a:extLst>
          </p:cNvPr>
          <p:cNvSpPr/>
          <p:nvPr userDrawn="1"/>
        </p:nvSpPr>
        <p:spPr>
          <a:xfrm>
            <a:off x="0" y="6469739"/>
            <a:ext cx="12192000" cy="388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525" tIns="9525" rIns="9525" bIns="9525" spcCol="1270" anchor="ctr"/>
          <a:lstStyle/>
          <a:p>
            <a:pPr algn="ctr" defTabSz="810433" eaLnBrk="1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200" b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AC6DD5A-7D03-349C-D0AC-8F6AD039A9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291" y="6475623"/>
            <a:ext cx="353402" cy="353402"/>
          </a:xfrm>
          <a:prstGeom prst="rect">
            <a:avLst/>
          </a:prstGeom>
        </p:spPr>
      </p:pic>
      <p:sp>
        <p:nvSpPr>
          <p:cNvPr id="9" name="Metin Yer Tutucusu 4">
            <a:extLst>
              <a:ext uri="{FF2B5EF4-FFF2-40B4-BE49-F238E27FC236}">
                <a16:creationId xmlns:a16="http://schemas.microsoft.com/office/drawing/2014/main" id="{B1A9B865-AA56-562E-C307-C39DEFA7FE66}"/>
              </a:ext>
            </a:extLst>
          </p:cNvPr>
          <p:cNvSpPr txBox="1">
            <a:spLocks/>
          </p:cNvSpPr>
          <p:nvPr userDrawn="1"/>
        </p:nvSpPr>
        <p:spPr>
          <a:xfrm>
            <a:off x="9598209" y="6515619"/>
            <a:ext cx="2298273" cy="27841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80962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52413" algn="l" defTabSz="80962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1613" algn="l" defTabSz="80962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38" indent="-201613" algn="l" defTabSz="80962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1613" algn="l" defTabSz="80962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690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906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9123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4339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tr-TR" sz="2400" b="1" dirty="0">
                <a:solidFill>
                  <a:srgbClr val="8B228A"/>
                </a:solidFill>
              </a:rPr>
              <a:t>ESEP</a:t>
            </a:r>
            <a:r>
              <a:rPr lang="tr-TR" sz="2400" b="0" dirty="0">
                <a:solidFill>
                  <a:srgbClr val="8B228A"/>
                </a:solidFill>
              </a:rPr>
              <a:t>CONGRESS</a:t>
            </a:r>
            <a:r>
              <a:rPr lang="tr-TR" sz="2400" b="1" dirty="0">
                <a:solidFill>
                  <a:srgbClr val="8B228A"/>
                </a:solidFill>
              </a:rPr>
              <a:t>25</a:t>
            </a:r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B9D015BF-082B-2FC1-AFC7-93037C7C4A19}"/>
              </a:ext>
            </a:extLst>
          </p:cNvPr>
          <p:cNvGrpSpPr/>
          <p:nvPr userDrawn="1"/>
        </p:nvGrpSpPr>
        <p:grpSpPr>
          <a:xfrm>
            <a:off x="65353" y="6469739"/>
            <a:ext cx="2363332" cy="353401"/>
            <a:chOff x="237893" y="5275728"/>
            <a:chExt cx="1337118" cy="242888"/>
          </a:xfrm>
        </p:grpSpPr>
        <p:sp>
          <p:nvSpPr>
            <p:cNvPr id="11" name="Metin Yer Tutucusu 4">
              <a:extLst>
                <a:ext uri="{FF2B5EF4-FFF2-40B4-BE49-F238E27FC236}">
                  <a16:creationId xmlns:a16="http://schemas.microsoft.com/office/drawing/2014/main" id="{FE71DEC6-97A7-54DA-5BB2-426C101CD6A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7893" y="5275728"/>
              <a:ext cx="1337118" cy="242888"/>
            </a:xfrm>
            <a:prstGeom prst="rect">
              <a:avLst/>
            </a:prstGeom>
          </p:spPr>
          <p:txBody>
            <a:bodyPr lIns="0" tIns="0" rIns="0" bIns="0" anchor="ctr" anchorCtr="0"/>
            <a:lstStyle>
              <a:lvl1pPr marL="0" indent="0" algn="l" defTabSz="809625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57225" indent="-252413" algn="l" defTabSz="809625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2825" indent="-201613" algn="l" defTabSz="809625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17638" indent="-201613" algn="l" defTabSz="809625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2450" indent="-201613" algn="l" defTabSz="809625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28690" indent="-202608" algn="l" defTabSz="8104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33906" indent="-202608" algn="l" defTabSz="8104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9123" indent="-202608" algn="l" defTabSz="8104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44339" indent="-202608" algn="l" defTabSz="8104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tr-T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www.esepc    ngress.org</a:t>
              </a:r>
            </a:p>
          </p:txBody>
        </p:sp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C87786E4-6E27-3D51-6553-402CA3F2E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89" y="5360467"/>
              <a:ext cx="129392" cy="129392"/>
            </a:xfrm>
            <a:prstGeom prst="rect">
              <a:avLst/>
            </a:prstGeom>
          </p:spPr>
        </p:pic>
      </p:grp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264C635-8458-5320-6815-A4D604C7F878}"/>
              </a:ext>
            </a:extLst>
          </p:cNvPr>
          <p:cNvSpPr/>
          <p:nvPr userDrawn="1"/>
        </p:nvSpPr>
        <p:spPr>
          <a:xfrm>
            <a:off x="0" y="6411656"/>
            <a:ext cx="12192000" cy="61025"/>
          </a:xfrm>
          <a:prstGeom prst="rect">
            <a:avLst/>
          </a:prstGeom>
          <a:gradFill>
            <a:gsLst>
              <a:gs pos="0">
                <a:srgbClr val="8B228A"/>
              </a:gs>
              <a:gs pos="50000">
                <a:srgbClr val="C18EC3"/>
              </a:gs>
              <a:gs pos="100000">
                <a:srgbClr val="8B228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rtlCol="0" anchor="ctr" anchorCtr="0">
            <a:noAutofit/>
          </a:bodyPr>
          <a:lstStyle/>
          <a:p>
            <a:pPr algn="ctr" fontAlgn="base">
              <a:lnSpc>
                <a:spcPts val="1200"/>
              </a:lnSpc>
            </a:pPr>
            <a:endParaRPr lang="tr-TR" sz="1200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C670181-A3A6-899B-5C73-A44241EF688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55" y="6509208"/>
            <a:ext cx="3066491" cy="2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B228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etin Yer Tutucusu 2">
            <a:extLst>
              <a:ext uri="{FF2B5EF4-FFF2-40B4-BE49-F238E27FC236}">
                <a16:creationId xmlns:a16="http://schemas.microsoft.com/office/drawing/2014/main" id="{2D4857C1-57B2-CBF1-4B81-AA4F858D3A96}"/>
              </a:ext>
            </a:extLst>
          </p:cNvPr>
          <p:cNvSpPr txBox="1">
            <a:spLocks/>
          </p:cNvSpPr>
          <p:nvPr/>
        </p:nvSpPr>
        <p:spPr>
          <a:xfrm>
            <a:off x="26478" y="3429000"/>
            <a:ext cx="12139044" cy="30025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5400" b="1" dirty="0">
                <a:solidFill>
                  <a:srgbClr val="8B228A"/>
                </a:solidFill>
              </a:rPr>
              <a:t>ESEP CONGRESS 2025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tr-TR" sz="1800" b="1" dirty="0">
              <a:solidFill>
                <a:srgbClr val="8B228A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ULUSLARARASI ESEP EĞİTİM BİLİMLERİ VE ETKİLİ UYGULAMALAR KONGRESİ</a:t>
            </a:r>
          </a:p>
          <a:p>
            <a:endParaRPr lang="tr-TR" dirty="0">
              <a:solidFill>
                <a:srgbClr val="8B22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33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EFF6F-04EC-842F-7AD0-018C854A7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A4D7822-3E71-F548-35C2-1994064D8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 açıklanmalı ve yorumlanmalıdır.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Bulgular, alanda benzer konuda yapılmış araştırma bulgu ve sonuçları ile karşılaştırılarak yorumlanmalıdır.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 içerisinde en önemli ve dikkat çeken  bulgulara özellikle yer veriniz.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 sunulurken tablo, grafik, şekil kullanılmalı ve metin kısıtlı tutulmalıdır.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61EDAAA5-460E-438A-A412-64E5069D3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4. BULGULAR</a:t>
            </a:r>
          </a:p>
        </p:txBody>
      </p:sp>
    </p:spTree>
    <p:extLst>
      <p:ext uri="{BB962C8B-B14F-4D97-AF65-F5344CB8AC3E}">
        <p14:creationId xmlns:p14="http://schemas.microsoft.com/office/powerpoint/2010/main" val="394048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67335-26C3-96A6-3295-F00CF1167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560AA49-C8CA-EDF5-8977-7C2572C90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 açıklanmalı ve yorumlanmalıdır.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Bulgular, alanda benzer konuda yapılmış araştırma bulgu ve sonuçları ile karşılaştırılarak yorumlanmalıdır.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 içerisinde en önemli ve dikkat çeken  bulgulara özellikle yer veriniz.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 sunulurken tablo, grafik, şekil kullanılmalı ve metin kısıtlı tutulmalıdır.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8D80A404-A1A6-9CA4-C6FD-98B73777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4. BULGULAR</a:t>
            </a:r>
          </a:p>
        </p:txBody>
      </p:sp>
    </p:spTree>
    <p:extLst>
      <p:ext uri="{BB962C8B-B14F-4D97-AF65-F5344CB8AC3E}">
        <p14:creationId xmlns:p14="http://schemas.microsoft.com/office/powerpoint/2010/main" val="52910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3B1BA-8448-1869-385F-45057318F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9982C25-F65D-E119-2352-D913C1331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Araştırmada ulaşılan sonuçlara yer veriniz.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Araştırmada bulgulardan yola çıkarak ulaştığınız sonuçları net ifade ediniz.</a:t>
            </a: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 ve sonuçlara ilişkin araştırmacılara ve uygulayıcılara yönelik öneriler sununuz.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8EACCEAA-B64A-48BD-712A-E72E8360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5. SONUÇLAR ve ÖNERİLER</a:t>
            </a:r>
          </a:p>
        </p:txBody>
      </p:sp>
    </p:spTree>
    <p:extLst>
      <p:ext uri="{BB962C8B-B14F-4D97-AF65-F5344CB8AC3E}">
        <p14:creationId xmlns:p14="http://schemas.microsoft.com/office/powerpoint/2010/main" val="49607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E2BA0-E014-1B6A-CB94-245C90813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60EA56C-BB9F-4AE7-2F85-3CD76EEBE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Araştırmada ulaşılan sonuçlara yer veriniz.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Araştırmada bulgulardan yola çıkarak ulaştığınız sonuçları net ifade ediniz.</a:t>
            </a: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 ve sonuçlara ilişkin araştırmacılara ve uygulayıcılara yönelik öneriler sununuz.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9FB55DCF-D887-222C-60A1-0B6F39FE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5. SONUÇLAR ve ÖNERİLER</a:t>
            </a:r>
          </a:p>
        </p:txBody>
      </p:sp>
    </p:spTree>
    <p:extLst>
      <p:ext uri="{BB962C8B-B14F-4D97-AF65-F5344CB8AC3E}">
        <p14:creationId xmlns:p14="http://schemas.microsoft.com/office/powerpoint/2010/main" val="310961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03043-BB94-0AC9-FAD8-E41092D89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4AFAFED-8A2E-D99A-617B-14D3B29E6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APA-7 Formatına göre kullandığınız kaynakları veriniz.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D050D30E-6308-11F3-D7AB-80734791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6. KAYNAKÇA</a:t>
            </a:r>
          </a:p>
        </p:txBody>
      </p:sp>
    </p:spTree>
    <p:extLst>
      <p:ext uri="{BB962C8B-B14F-4D97-AF65-F5344CB8AC3E}">
        <p14:creationId xmlns:p14="http://schemas.microsoft.com/office/powerpoint/2010/main" val="3978839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F8106B35-F4CC-DCDA-9562-27852C878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974" y="4186978"/>
            <a:ext cx="11460049" cy="1011198"/>
          </a:xfrm>
        </p:spPr>
        <p:txBody>
          <a:bodyPr>
            <a:normAutofit/>
          </a:bodyPr>
          <a:lstStyle/>
          <a:p>
            <a:r>
              <a:rPr lang="tr-TR" dirty="0"/>
              <a:t>Katılımınız ve katkılarınız için teşekkür ederiz!</a:t>
            </a:r>
          </a:p>
        </p:txBody>
      </p:sp>
    </p:spTree>
    <p:extLst>
      <p:ext uri="{BB962C8B-B14F-4D97-AF65-F5344CB8AC3E}">
        <p14:creationId xmlns:p14="http://schemas.microsoft.com/office/powerpoint/2010/main" val="215407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etin Yer Tutucusu 24">
            <a:extLst>
              <a:ext uri="{FF2B5EF4-FFF2-40B4-BE49-F238E27FC236}">
                <a16:creationId xmlns:a16="http://schemas.microsoft.com/office/drawing/2014/main" id="{BF1D8CA1-2BB0-030B-6C2F-0B751034D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altLang="en-US" sz="2400" dirty="0">
                <a:solidFill>
                  <a:srgbClr val="8B228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Toplam sunum süresi 15 dakikadır: </a:t>
            </a:r>
            <a:r>
              <a:rPr lang="tr-TR" sz="2400" dirty="0">
                <a:solidFill>
                  <a:schemeClr val="tx1"/>
                </a:solidFill>
              </a:rPr>
              <a:t>10 dakika sunum + 5 dakika soru – cevap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400" dirty="0">
                <a:solidFill>
                  <a:schemeClr val="tx1"/>
                </a:solidFill>
              </a:rPr>
              <a:t>Sunum için öncesinde saat tutularak mutlaka ön hazırlık yapılmalıdır.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400" dirty="0">
                <a:solidFill>
                  <a:schemeClr val="tx1"/>
                </a:solidFill>
              </a:rPr>
              <a:t>Metinde vurgulamak istediğiniz ifadeleri </a:t>
            </a:r>
            <a:r>
              <a:rPr lang="tr-TR" sz="2800" b="1" dirty="0">
                <a:solidFill>
                  <a:srgbClr val="8B228A"/>
                </a:solidFill>
              </a:rPr>
              <a:t>büyük punto </a:t>
            </a:r>
            <a:r>
              <a:rPr lang="tr-TR" sz="2400" dirty="0">
                <a:solidFill>
                  <a:schemeClr val="tx1"/>
                </a:solidFill>
              </a:rPr>
              <a:t>veya</a:t>
            </a:r>
            <a:r>
              <a:rPr lang="tr-TR" sz="2400" dirty="0"/>
              <a:t> </a:t>
            </a:r>
            <a:r>
              <a:rPr lang="tr-TR" sz="2400" b="1" dirty="0">
                <a:solidFill>
                  <a:srgbClr val="FF0000"/>
                </a:solidFill>
              </a:rPr>
              <a:t>farklı renkte </a:t>
            </a:r>
            <a:r>
              <a:rPr lang="tr-TR" sz="2400" dirty="0">
                <a:solidFill>
                  <a:schemeClr val="tx1"/>
                </a:solidFill>
              </a:rPr>
              <a:t>yapınız.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400" dirty="0">
                <a:solidFill>
                  <a:schemeClr val="tx1"/>
                </a:solidFill>
              </a:rPr>
              <a:t>Sunumunuzun 15 slaydı aşmamasına özen gösteriniz.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400" dirty="0">
                <a:solidFill>
                  <a:schemeClr val="tx1"/>
                </a:solidFill>
              </a:rPr>
              <a:t>Sunu genelinde 1,5 satır aralığı, başlık için 36 punto, metin için 24 punto kullanınız.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400" dirty="0">
                <a:solidFill>
                  <a:schemeClr val="tx1"/>
                </a:solidFill>
              </a:rPr>
              <a:t>Sunu metninin 7 satırı ve her satırda 7 kelimeyi aşmamasına dikkat ediniz.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sz="24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sz="24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sz="2400" dirty="0">
              <a:solidFill>
                <a:schemeClr val="tx1"/>
              </a:solidFill>
            </a:endParaRPr>
          </a:p>
          <a:p>
            <a:endParaRPr lang="tr-TR" dirty="0"/>
          </a:p>
          <a:p>
            <a:endParaRPr lang="tr-TR" dirty="0"/>
          </a:p>
          <a:p>
            <a:pPr algn="ctr"/>
            <a:r>
              <a:rPr lang="tr-TR" b="1" dirty="0">
                <a:solidFill>
                  <a:srgbClr val="FF0000"/>
                </a:solidFill>
              </a:rPr>
              <a:t>KURALLARI OKUDUKTAN SONRA BU SAYFAYI SİLİNİZ.</a:t>
            </a:r>
          </a:p>
          <a:p>
            <a:endParaRPr lang="tr-TR" dirty="0"/>
          </a:p>
        </p:txBody>
      </p:sp>
      <p:sp>
        <p:nvSpPr>
          <p:cNvPr id="24" name="Başlık 23">
            <a:extLst>
              <a:ext uri="{FF2B5EF4-FFF2-40B4-BE49-F238E27FC236}">
                <a16:creationId xmlns:a16="http://schemas.microsoft.com/office/drawing/2014/main" id="{B14B4C9D-95A5-E32F-A4B8-4F08D94E3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Önemli Not: Dikkat Edilecek Hususlar</a:t>
            </a:r>
          </a:p>
        </p:txBody>
      </p:sp>
    </p:spTree>
    <p:extLst>
      <p:ext uri="{BB962C8B-B14F-4D97-AF65-F5344CB8AC3E}">
        <p14:creationId xmlns:p14="http://schemas.microsoft.com/office/powerpoint/2010/main" val="164254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Başlık 67">
            <a:extLst>
              <a:ext uri="{FF2B5EF4-FFF2-40B4-BE49-F238E27FC236}">
                <a16:creationId xmlns:a16="http://schemas.microsoft.com/office/drawing/2014/main" id="{3276F230-FECF-8126-36F9-FBF42BFB9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827" y="1900577"/>
            <a:ext cx="11572343" cy="2093907"/>
          </a:xfrm>
        </p:spPr>
        <p:txBody>
          <a:bodyPr anchor="t"/>
          <a:lstStyle/>
          <a:p>
            <a:pPr algn="ctr"/>
            <a:r>
              <a:rPr lang="tr-TR" dirty="0"/>
              <a:t>Bildirinizin Başlığı</a:t>
            </a:r>
          </a:p>
        </p:txBody>
      </p:sp>
      <p:graphicFrame>
        <p:nvGraphicFramePr>
          <p:cNvPr id="70" name="Tablo 69">
            <a:extLst>
              <a:ext uri="{FF2B5EF4-FFF2-40B4-BE49-F238E27FC236}">
                <a16:creationId xmlns:a16="http://schemas.microsoft.com/office/drawing/2014/main" id="{F4884107-1BEA-6E43-828F-5E1058A4B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676543"/>
              </p:ext>
            </p:extLst>
          </p:nvPr>
        </p:nvGraphicFramePr>
        <p:xfrm>
          <a:off x="290762" y="4105465"/>
          <a:ext cx="11610476" cy="219456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8064A2">
                        <a:tint val="75000"/>
                        <a:shade val="95000"/>
                        <a:satMod val="175000"/>
                      </a:srgbClr>
                    </a:gs>
                    <a:gs pos="12000">
                      <a:srgbClr val="8064A2">
                        <a:tint val="90000"/>
                        <a:shade val="90000"/>
                        <a:satMod val="150000"/>
                      </a:srgbClr>
                    </a:gs>
                    <a:gs pos="100000">
                      <a:srgbClr val="8064A2">
                        <a:tint val="100000"/>
                        <a:shade val="75000"/>
                        <a:satMod val="150000"/>
                      </a:srgbClr>
                    </a:gs>
                  </a:gsLst>
                  <a:lin ang="16200000" scaled="1"/>
                </a:gradFill>
                <a:effectLst/>
              </a:tblPr>
              <a:tblGrid>
                <a:gridCol w="6711617">
                  <a:extLst>
                    <a:ext uri="{9D8B030D-6E8A-4147-A177-3AD203B41FA5}">
                      <a16:colId xmlns:a16="http://schemas.microsoft.com/office/drawing/2014/main" val="1303750590"/>
                    </a:ext>
                  </a:extLst>
                </a:gridCol>
                <a:gridCol w="4898859">
                  <a:extLst>
                    <a:ext uri="{9D8B030D-6E8A-4147-A177-3AD203B41FA5}">
                      <a16:colId xmlns:a16="http://schemas.microsoft.com/office/drawing/2014/main" val="43418079"/>
                    </a:ext>
                  </a:extLst>
                </a:gridCol>
              </a:tblGrid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YAZAR(LAR) AD SOYAD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ePosta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 Adresi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309303"/>
                  </a:ext>
                </a:extLst>
              </a:tr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395272"/>
                  </a:ext>
                </a:extLst>
              </a:tr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472206"/>
                  </a:ext>
                </a:extLst>
              </a:tr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68014"/>
                  </a:ext>
                </a:extLst>
              </a:tr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970049"/>
                  </a:ext>
                </a:extLst>
              </a:tr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087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62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387AF-FA8A-E870-B45E-799CEB674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D385977-6739-BF30-1E82-3AA59F4BB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İlgili Literatür Çalışmaları, kuramsal arka plan</a:t>
            </a: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Çalışmanın Önemi,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Araştırmayı özgün kılan özellikleri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Varsa sayıltılar (varsayımlar) ve sınırlıklar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C655E2C4-22F4-3C81-0D29-A2CF2BE55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1. GİRİŞ (Problem Durumu)</a:t>
            </a:r>
          </a:p>
        </p:txBody>
      </p:sp>
    </p:spTree>
    <p:extLst>
      <p:ext uri="{BB962C8B-B14F-4D97-AF65-F5344CB8AC3E}">
        <p14:creationId xmlns:p14="http://schemas.microsoft.com/office/powerpoint/2010/main" val="383133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59DAE-B3D4-8634-462F-65A5BC2A3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F2B99C2-B25D-AC7D-830B-1AB7338FA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İlgili Literatür Çalışmaları, kuramsal arka plan</a:t>
            </a: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Çalışmanın Önemi,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Araştırmayı özgün kılan özellikleri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Varsa sayıltılar (varsayımlar) ve sınırlıklar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650CCC51-CF28-3CFB-30A5-EA5EA149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1. GİRİŞ (Problem Durumu)</a:t>
            </a:r>
          </a:p>
        </p:txBody>
      </p:sp>
    </p:spTree>
    <p:extLst>
      <p:ext uri="{BB962C8B-B14F-4D97-AF65-F5344CB8AC3E}">
        <p14:creationId xmlns:p14="http://schemas.microsoft.com/office/powerpoint/2010/main" val="340577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F6CC5-23D8-A96B-8DB3-A32643CA1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266FD0E-D995-D301-A56D-579948EC7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Araştırmanın genel amacı veya problem cümlesi,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Genel amaca ulaşmak için kullanılan araştırma soruları / hipotezler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B2297BC8-015F-35E7-5A0E-CBC38851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2. ARAŞTIRMANIN AMACI</a:t>
            </a:r>
          </a:p>
        </p:txBody>
      </p:sp>
    </p:spTree>
    <p:extLst>
      <p:ext uri="{BB962C8B-B14F-4D97-AF65-F5344CB8AC3E}">
        <p14:creationId xmlns:p14="http://schemas.microsoft.com/office/powerpoint/2010/main" val="3473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432AE-259B-E68A-7AEB-6D39CCFF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8B2BE6D-E416-5C62-93D0-5C915C655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Araştırmanın genel amacı veya problem cümlesi,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Genel amaca ulaşmak için kullanılan araştırma soruları / hipotezler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7DACE2E7-99FE-00E9-B3B9-ED199C4B3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2. ARAŞTIRMANIN AMACI</a:t>
            </a:r>
          </a:p>
        </p:txBody>
      </p:sp>
    </p:spTree>
    <p:extLst>
      <p:ext uri="{BB962C8B-B14F-4D97-AF65-F5344CB8AC3E}">
        <p14:creationId xmlns:p14="http://schemas.microsoft.com/office/powerpoint/2010/main" val="65615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C05F0-2F78-ADCC-23FB-3645725C2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E9885A0-20A7-ED86-0ED4-75EA82173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 modeli/deseni ve gerekçesi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 toplama aracı ve yöntemi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Evren, örneklem ve örneklem yöntemi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</a:t>
            </a: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grubu, katılımcıların genel özellikleri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Verilerin analizi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5A2CB83A-591A-CA0F-E389-69864953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3. YÖNTEM</a:t>
            </a:r>
          </a:p>
        </p:txBody>
      </p:sp>
    </p:spTree>
    <p:extLst>
      <p:ext uri="{BB962C8B-B14F-4D97-AF65-F5344CB8AC3E}">
        <p14:creationId xmlns:p14="http://schemas.microsoft.com/office/powerpoint/2010/main" val="86654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6882A-5B91-C589-5244-87D508A8B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6F8FC58-5EB5-8559-2776-F61E38481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 modeli/deseni ve gerekçesi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 toplama aracı ve yöntemi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Evren, örneklem ve örneklem yöntemi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</a:t>
            </a: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grubu, katılımcıların genel özellikleri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Verilerin analizi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D58BF68D-E618-44D8-307B-82CA53C0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3. YÖNTEM</a:t>
            </a:r>
          </a:p>
        </p:txBody>
      </p:sp>
    </p:spTree>
    <p:extLst>
      <p:ext uri="{BB962C8B-B14F-4D97-AF65-F5344CB8AC3E}">
        <p14:creationId xmlns:p14="http://schemas.microsoft.com/office/powerpoint/2010/main" val="2391946477"/>
      </p:ext>
    </p:extLst>
  </p:cSld>
  <p:clrMapOvr>
    <a:masterClrMapping/>
  </p:clrMapOvr>
</p:sld>
</file>

<file path=ppt/theme/theme1.xml><?xml version="1.0" encoding="utf-8"?>
<a:theme xmlns:a="http://schemas.openxmlformats.org/drawingml/2006/main" name="ESEP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491</Words>
  <Application>Microsoft Office PowerPoint</Application>
  <PresentationFormat>Geniş ekran</PresentationFormat>
  <Paragraphs>89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Tahoma</vt:lpstr>
      <vt:lpstr>ESEPTema</vt:lpstr>
      <vt:lpstr>PowerPoint Sunusu</vt:lpstr>
      <vt:lpstr>Önemli Not: Dikkat Edilecek Hususlar</vt:lpstr>
      <vt:lpstr>Bildirinizin Başlığı</vt:lpstr>
      <vt:lpstr>1. GİRİŞ (Problem Durumu)</vt:lpstr>
      <vt:lpstr>1. GİRİŞ (Problem Durumu)</vt:lpstr>
      <vt:lpstr>2. ARAŞTIRMANIN AMACI</vt:lpstr>
      <vt:lpstr>2. ARAŞTIRMANIN AMACI</vt:lpstr>
      <vt:lpstr>3. YÖNTEM</vt:lpstr>
      <vt:lpstr>3. YÖNTEM</vt:lpstr>
      <vt:lpstr>4. BULGULAR</vt:lpstr>
      <vt:lpstr>4. BULGULAR</vt:lpstr>
      <vt:lpstr>5. SONUÇLAR ve ÖNERİLER</vt:lpstr>
      <vt:lpstr>5. SONUÇLAR ve ÖNERİLER</vt:lpstr>
      <vt:lpstr>6. KAYNAKÇA</vt:lpstr>
      <vt:lpstr>Katılımınız ve katkılarınız için teşekkür ederiz!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Gökhan ARIKAN</dc:creator>
  <cp:lastModifiedBy>Gökhan ARIKAN</cp:lastModifiedBy>
  <cp:revision>6</cp:revision>
  <dcterms:created xsi:type="dcterms:W3CDTF">2024-10-26T23:20:08Z</dcterms:created>
  <dcterms:modified xsi:type="dcterms:W3CDTF">2025-09-26T22:25:06Z</dcterms:modified>
</cp:coreProperties>
</file>